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/>
            <a:t>Speaking</a:t>
          </a:r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/>
            <a:t>Being able to express your opinion</a:t>
          </a:r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/>
            <a:t>Listening</a:t>
          </a:r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/>
            <a:t>Active Listening with understanding</a:t>
          </a:r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/>
            <a:t>Creativity</a:t>
          </a:r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/>
            <a:t>Adding new thoughts to the discussion</a:t>
          </a:r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/>
            <a:t>Questions</a:t>
          </a:r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/>
            <a:t>Team Building</a:t>
          </a:r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/>
            <a:t>Asking poignant questions</a:t>
          </a:r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</dgm:pt>
  </dgm:ptLst>
  <dgm:cxnLst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1261660" y="0"/>
          <a:ext cx="1214515" cy="121457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474353" y="360295"/>
          <a:ext cx="728116" cy="48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Being able to express your opinion</a:t>
          </a:r>
        </a:p>
      </dsp:txBody>
      <dsp:txXfrm>
        <a:off x="2474353" y="360295"/>
        <a:ext cx="728116" cy="483007"/>
      </dsp:txXfrm>
    </dsp:sp>
    <dsp:sp modelId="{2B9101F4-B5D1-4AB7-BC83-753D06A88415}">
      <dsp:nvSpPr>
        <dsp:cNvPr id="0" name=""/>
        <dsp:cNvSpPr/>
      </dsp:nvSpPr>
      <dsp:spPr>
        <a:xfrm>
          <a:off x="1529806" y="439882"/>
          <a:ext cx="677768" cy="338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Speaking</a:t>
          </a:r>
        </a:p>
      </dsp:txBody>
      <dsp:txXfrm>
        <a:off x="1529806" y="439882"/>
        <a:ext cx="677768" cy="338732"/>
      </dsp:txXfrm>
    </dsp:sp>
    <dsp:sp modelId="{12D2183B-C8C1-4ADD-8BFA-63A0024D79DB}">
      <dsp:nvSpPr>
        <dsp:cNvPr id="0" name=""/>
        <dsp:cNvSpPr/>
      </dsp:nvSpPr>
      <dsp:spPr>
        <a:xfrm>
          <a:off x="924257" y="697852"/>
          <a:ext cx="1214515" cy="121457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42645" y="1067164"/>
          <a:ext cx="728116" cy="48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Active Listening with understanding</a:t>
          </a:r>
        </a:p>
      </dsp:txBody>
      <dsp:txXfrm>
        <a:off x="2142645" y="1067164"/>
        <a:ext cx="728116" cy="483007"/>
      </dsp:txXfrm>
    </dsp:sp>
    <dsp:sp modelId="{4E0AE086-AABF-4A0E-98D0-5626D79C154F}">
      <dsp:nvSpPr>
        <dsp:cNvPr id="0" name=""/>
        <dsp:cNvSpPr/>
      </dsp:nvSpPr>
      <dsp:spPr>
        <a:xfrm>
          <a:off x="1191035" y="1139302"/>
          <a:ext cx="677768" cy="338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Listening</a:t>
          </a:r>
        </a:p>
      </dsp:txBody>
      <dsp:txXfrm>
        <a:off x="1191035" y="1139302"/>
        <a:ext cx="677768" cy="338732"/>
      </dsp:txXfrm>
    </dsp:sp>
    <dsp:sp modelId="{339FCDE6-ACB1-4FC6-B770-034DE4C59DA1}">
      <dsp:nvSpPr>
        <dsp:cNvPr id="0" name=""/>
        <dsp:cNvSpPr/>
      </dsp:nvSpPr>
      <dsp:spPr>
        <a:xfrm>
          <a:off x="1261660" y="1398840"/>
          <a:ext cx="1214515" cy="121457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474353" y="1759135"/>
          <a:ext cx="728116" cy="48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Adding new thoughts to the discussion</a:t>
          </a:r>
        </a:p>
      </dsp:txBody>
      <dsp:txXfrm>
        <a:off x="2474353" y="1759135"/>
        <a:ext cx="728116" cy="483007"/>
      </dsp:txXfrm>
    </dsp:sp>
    <dsp:sp modelId="{6AED50E6-1C35-4B77-9E90-501897F8F6D8}">
      <dsp:nvSpPr>
        <dsp:cNvPr id="0" name=""/>
        <dsp:cNvSpPr/>
      </dsp:nvSpPr>
      <dsp:spPr>
        <a:xfrm>
          <a:off x="1529806" y="1838330"/>
          <a:ext cx="677768" cy="338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Creativity</a:t>
          </a:r>
        </a:p>
      </dsp:txBody>
      <dsp:txXfrm>
        <a:off x="1529806" y="1838330"/>
        <a:ext cx="677768" cy="338732"/>
      </dsp:txXfrm>
    </dsp:sp>
    <dsp:sp modelId="{7F957DA0-1D24-4FAB-8F6B-A44B03AA03D4}">
      <dsp:nvSpPr>
        <dsp:cNvPr id="0" name=""/>
        <dsp:cNvSpPr/>
      </dsp:nvSpPr>
      <dsp:spPr>
        <a:xfrm>
          <a:off x="924257" y="2097868"/>
          <a:ext cx="1214515" cy="121457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42645" y="2458556"/>
          <a:ext cx="728116" cy="48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Asking poignant questions</a:t>
          </a:r>
        </a:p>
      </dsp:txBody>
      <dsp:txXfrm>
        <a:off x="2142645" y="2458556"/>
        <a:ext cx="728116" cy="483007"/>
      </dsp:txXfrm>
    </dsp:sp>
    <dsp:sp modelId="{BA0426D8-C56B-4F55-94DA-314F88096B3A}">
      <dsp:nvSpPr>
        <dsp:cNvPr id="0" name=""/>
        <dsp:cNvSpPr/>
      </dsp:nvSpPr>
      <dsp:spPr>
        <a:xfrm>
          <a:off x="1191035" y="2537750"/>
          <a:ext cx="677768" cy="338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Questions</a:t>
          </a:r>
        </a:p>
      </dsp:txBody>
      <dsp:txXfrm>
        <a:off x="1191035" y="2537750"/>
        <a:ext cx="677768" cy="338732"/>
      </dsp:txXfrm>
    </dsp:sp>
    <dsp:sp modelId="{31263DDB-077B-4472-9982-2144F5902285}">
      <dsp:nvSpPr>
        <dsp:cNvPr id="0" name=""/>
        <dsp:cNvSpPr/>
      </dsp:nvSpPr>
      <dsp:spPr>
        <a:xfrm>
          <a:off x="1348004" y="2876483"/>
          <a:ext cx="1043421" cy="104403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529806" y="3237170"/>
          <a:ext cx="677768" cy="338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Building</a:t>
          </a:r>
        </a:p>
      </dsp:txBody>
      <dsp:txXfrm>
        <a:off x="1529806" y="3237170"/>
        <a:ext cx="677768" cy="338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7516" y="2237085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Create a word bank for discussion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 descr="Circle Arrow Process" title="SmartArt"/>
          <p:cNvGraphicFramePr/>
          <p:nvPr>
            <p:extLst>
              <p:ext uri="{D42A27DB-BD31-4B8C-83A1-F6EECF244321}">
                <p14:modId xmlns:p14="http://schemas.microsoft.com/office/powerpoint/2010/main" val="3482236357"/>
              </p:ext>
            </p:extLst>
          </p:nvPr>
        </p:nvGraphicFramePr>
        <p:xfrm>
          <a:off x="7943353" y="2838091"/>
          <a:ext cx="4126727" cy="3920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773410" y="6139882"/>
            <a:ext cx="878938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u="sng" dirty="0">
                <a:solidFill>
                  <a:schemeClr val="accent6"/>
                </a:solidFill>
                <a:sym typeface="Wingdings" panose="05000000000000000000" pitchFamily="2" charset="2"/>
              </a:rPr>
              <a:t>People hold onto trauma that is difficult to release </a:t>
            </a:r>
          </a:p>
          <a:p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244574"/>
            <a:ext cx="3019333" cy="1097281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Tzu chi English Educational</a:t>
            </a:r>
            <a:br>
              <a:rPr lang="en-US" sz="1800" dirty="0"/>
            </a:br>
            <a:r>
              <a:rPr lang="en-US" sz="1800" b="1" dirty="0">
                <a:solidFill>
                  <a:schemeClr val="accent5"/>
                </a:solidFill>
              </a:rPr>
              <a:t>Collective restoration creates momentum_ Social Capital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61864" y="238249"/>
            <a:ext cx="310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Leadership is an activity in which conditions are created in which everyone can do their most courageous thinking together</a:t>
            </a:r>
            <a:r>
              <a:rPr lang="en-US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Christopher Bauman – www.chrisbauman.com.au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282" y="1621475"/>
            <a:ext cx="17181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Trending</a:t>
            </a:r>
            <a:endParaRPr lang="en-US" u="sng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Autonomy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Humanity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Imbalance of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Speaking in unison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Power can be used to serve and build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Movement activates possibility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7030A0"/>
                </a:solidFill>
                <a:sym typeface="Wingdings" panose="05000000000000000000" pitchFamily="2" charset="2"/>
              </a:rPr>
              <a:t>Based on empathy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395804">
            <a:off x="2100331" y="3541332"/>
            <a:ext cx="2663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Power and privilege doesn’t have to be used to destroy and take </a:t>
            </a:r>
          </a:p>
        </p:txBody>
      </p:sp>
      <p:sp>
        <p:nvSpPr>
          <p:cNvPr id="15" name="TextBox 14"/>
          <p:cNvSpPr txBox="1"/>
          <p:nvPr/>
        </p:nvSpPr>
        <p:spPr>
          <a:xfrm rot="369882">
            <a:off x="5342192" y="3102149"/>
            <a:ext cx="2936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Memories are discredited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68103" y="4593626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 every fight is won</a:t>
            </a:r>
          </a:p>
        </p:txBody>
      </p:sp>
      <p:sp>
        <p:nvSpPr>
          <p:cNvPr id="17" name="TextBox 16"/>
          <p:cNvSpPr txBox="1"/>
          <p:nvPr/>
        </p:nvSpPr>
        <p:spPr>
          <a:xfrm rot="21445662">
            <a:off x="5178502" y="3950820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do you believe is possible?</a:t>
            </a:r>
          </a:p>
        </p:txBody>
      </p:sp>
      <p:sp>
        <p:nvSpPr>
          <p:cNvPr id="18" name="TextBox 17"/>
          <p:cNvSpPr txBox="1"/>
          <p:nvPr/>
        </p:nvSpPr>
        <p:spPr>
          <a:xfrm rot="1802322">
            <a:off x="2982710" y="3227827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Reshape an imbalance </a:t>
            </a:r>
          </a:p>
        </p:txBody>
      </p:sp>
      <p:sp>
        <p:nvSpPr>
          <p:cNvPr id="19" name="TextBox 18"/>
          <p:cNvSpPr txBox="1"/>
          <p:nvPr/>
        </p:nvSpPr>
        <p:spPr>
          <a:xfrm rot="1945615">
            <a:off x="2194866" y="4446915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Restoration of humanity</a:t>
            </a:r>
          </a:p>
        </p:txBody>
      </p:sp>
      <p:sp>
        <p:nvSpPr>
          <p:cNvPr id="10" name="TextBox 9"/>
          <p:cNvSpPr txBox="1"/>
          <p:nvPr/>
        </p:nvSpPr>
        <p:spPr>
          <a:xfrm rot="678021">
            <a:off x="6663069" y="2365068"/>
            <a:ext cx="2105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 single person matters…. </a:t>
            </a:r>
          </a:p>
        </p:txBody>
      </p:sp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   What makes people roar?</a:t>
            </a:r>
          </a:p>
          <a:p>
            <a:r>
              <a:rPr lang="en-US" sz="1400" dirty="0"/>
              <a:t>____________________________________________________________________________________________?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2.  What is a soft landing? ___________________________________________________________________________________________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3.  What is something that you have survived? ___________________________________________________________________________________________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 What is workplace culture? How do you make it?  ___________________________________________________________________________________________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5.  What is the far reaching power of empathy? ___________________________________________________________________________________________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4697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6. The most powerful movement are built around what  is possible….Trauma halts possibility and movement activates it. ___________________________________________________________________________________________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7.  The building blocks of sexual violence are power and privilege… and those without power are more vulnerable. ___________________________________________________________________________________________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8. Unequivocally, every human being has the right to walk through this life with their full humanity intact __________________________________________________________________________________ 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Advanced Question Words</a:t>
            </a:r>
          </a:p>
        </p:txBody>
      </p:sp>
      <p:sp>
        <p:nvSpPr>
          <p:cNvPr id="14" name="TextBox 13"/>
          <p:cNvSpPr txBox="1"/>
          <p:nvPr/>
        </p:nvSpPr>
        <p:spPr>
          <a:xfrm rot="20766237">
            <a:off x="10293400" y="2445308"/>
            <a:ext cx="180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Numbness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369332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What is something that is possible to achieve when people work and act together? Possibility is a gift.</a:t>
            </a:r>
          </a:p>
        </p:txBody>
      </p:sp>
      <p:sp>
        <p:nvSpPr>
          <p:cNvPr id="17" name="TextBox 16"/>
          <p:cNvSpPr txBox="1"/>
          <p:nvPr/>
        </p:nvSpPr>
        <p:spPr>
          <a:xfrm rot="230175">
            <a:off x="9183462" y="3500776"/>
            <a:ext cx="2183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Vindictive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 rot="5191974">
            <a:off x="11035853" y="4132654"/>
            <a:ext cx="160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Intentions</a:t>
            </a:r>
          </a:p>
        </p:txBody>
      </p:sp>
      <p:sp>
        <p:nvSpPr>
          <p:cNvPr id="20" name="TextBox 19"/>
          <p:cNvSpPr txBox="1"/>
          <p:nvPr/>
        </p:nvSpPr>
        <p:spPr>
          <a:xfrm rot="1887042">
            <a:off x="9244877" y="3148302"/>
            <a:ext cx="272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Wavering fortitude </a:t>
            </a: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169144" y="3929663"/>
            <a:ext cx="2616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Right wing pundits</a:t>
            </a:r>
          </a:p>
        </p:txBody>
      </p:sp>
      <p:sp>
        <p:nvSpPr>
          <p:cNvPr id="22" name="TextBox 21"/>
          <p:cNvSpPr txBox="1"/>
          <p:nvPr/>
        </p:nvSpPr>
        <p:spPr>
          <a:xfrm rot="5400000">
            <a:off x="11165936" y="2617032"/>
            <a:ext cx="134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Witch hunt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Christopher Bauman – www.chrisbauman.com.au</a:t>
            </a:r>
          </a:p>
        </p:txBody>
      </p:sp>
      <p:sp>
        <p:nvSpPr>
          <p:cNvPr id="26" name="TextBox 25"/>
          <p:cNvSpPr txBox="1"/>
          <p:nvPr/>
        </p:nvSpPr>
        <p:spPr>
          <a:xfrm rot="479407">
            <a:off x="10072349" y="1123710"/>
            <a:ext cx="2813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Mischaracterization </a:t>
            </a: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450206" y="2814916"/>
            <a:ext cx="494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Time is what builds value</a:t>
            </a:r>
          </a:p>
        </p:txBody>
      </p:sp>
      <p:sp>
        <p:nvSpPr>
          <p:cNvPr id="25" name="TextBox 24"/>
          <p:cNvSpPr txBox="1"/>
          <p:nvPr/>
        </p:nvSpPr>
        <p:spPr>
          <a:xfrm rot="1940742">
            <a:off x="10931144" y="4776538"/>
            <a:ext cx="10954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Carry wounds into adulthood</a:t>
            </a:r>
          </a:p>
        </p:txBody>
      </p:sp>
      <p:sp>
        <p:nvSpPr>
          <p:cNvPr id="23" name="TextBox 22"/>
          <p:cNvSpPr txBox="1"/>
          <p:nvPr/>
        </p:nvSpPr>
        <p:spPr>
          <a:xfrm rot="479407">
            <a:off x="9159550" y="1690018"/>
            <a:ext cx="2813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Vilified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E1D6B9-20D2-48E7-8833-0A862B432FEF}"/>
              </a:ext>
            </a:extLst>
          </p:cNvPr>
          <p:cNvSpPr txBox="1"/>
          <p:nvPr/>
        </p:nvSpPr>
        <p:spPr>
          <a:xfrm>
            <a:off x="9058913" y="2016692"/>
            <a:ext cx="2644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Pivot away from solutions </a:t>
            </a:r>
            <a:endParaRPr lang="id-ID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2C5F0D-B5F9-4427-8C48-0C034437A514}"/>
              </a:ext>
            </a:extLst>
          </p:cNvPr>
          <p:cNvSpPr txBox="1"/>
          <p:nvPr/>
        </p:nvSpPr>
        <p:spPr>
          <a:xfrm>
            <a:off x="9365243" y="5059105"/>
            <a:ext cx="1829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Propagates the idea </a:t>
            </a:r>
            <a:endParaRPr lang="id-ID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BD6AB7-DC05-4EEB-A156-E36D46D0494C}"/>
              </a:ext>
            </a:extLst>
          </p:cNvPr>
          <p:cNvSpPr txBox="1"/>
          <p:nvPr/>
        </p:nvSpPr>
        <p:spPr>
          <a:xfrm rot="1010810">
            <a:off x="9221229" y="1421098"/>
            <a:ext cx="2899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Impede ; stagnate, confuse </a:t>
            </a:r>
            <a:endParaRPr lang="id-ID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D5BA0-6097-49B2-BF23-46331AD8494F}"/>
              </a:ext>
            </a:extLst>
          </p:cNvPr>
          <p:cNvSpPr txBox="1"/>
          <p:nvPr/>
        </p:nvSpPr>
        <p:spPr>
          <a:xfrm>
            <a:off x="9766712" y="4671222"/>
            <a:ext cx="140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Awareness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8B89D8-684A-4A23-9115-F851DBDE796F}"/>
              </a:ext>
            </a:extLst>
          </p:cNvPr>
          <p:cNvSpPr txBox="1"/>
          <p:nvPr/>
        </p:nvSpPr>
        <p:spPr>
          <a:xfrm>
            <a:off x="10478227" y="2929107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momentum</a:t>
            </a:r>
            <a:endParaRPr lang="id-ID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5933</TotalTime>
  <Words>329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Tzu chi English Educational Collective restoration creates momentum_ Social Capital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柏曼深</cp:lastModifiedBy>
  <cp:revision>53</cp:revision>
  <cp:lastPrinted>2017-02-28T03:55:47Z</cp:lastPrinted>
  <dcterms:created xsi:type="dcterms:W3CDTF">2016-07-23T10:44:08Z</dcterms:created>
  <dcterms:modified xsi:type="dcterms:W3CDTF">2020-05-04T04:09:21Z</dcterms:modified>
</cp:coreProperties>
</file>